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9" d="100"/>
          <a:sy n="39" d="100"/>
        </p:scale>
        <p:origin x="10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90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0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5BDD61-AA42-D111-8B44-51102B9DF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787" y="457200"/>
            <a:ext cx="10430827" cy="169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1DB2AA2-EDAD-9FDE-CADB-9FFA13165CF8}"/>
              </a:ext>
            </a:extLst>
          </p:cNvPr>
          <p:cNvSpPr>
            <a:spLocks noGrp="1"/>
          </p:cNvSpPr>
          <p:nvPr/>
        </p:nvSpPr>
        <p:spPr bwMode="auto">
          <a:xfrm>
            <a:off x="1828800" y="2383154"/>
            <a:ext cx="10972800" cy="173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IN" sz="2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 </a:t>
            </a:r>
            <a:br>
              <a:rPr lang="en-IN" sz="2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Academic year: 2023-24</a:t>
            </a:r>
            <a:br>
              <a:rPr lang="en-IN" sz="2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Project– Review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FE790-AC6D-F39D-C02D-D6EE6B9C4AA9}"/>
              </a:ext>
            </a:extLst>
          </p:cNvPr>
          <p:cNvSpPr txBox="1"/>
          <p:nvPr/>
        </p:nvSpPr>
        <p:spPr>
          <a:xfrm>
            <a:off x="2099786" y="5734664"/>
            <a:ext cx="5852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: RAHUL BABU B U</a:t>
            </a:r>
            <a:endParaRPr lang="en-IN" sz="216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USN: </a:t>
            </a:r>
            <a:r>
              <a:rPr lang="en-US" sz="216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1DB21AD038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B0549-5511-2F37-CA10-10638432B9A8}"/>
              </a:ext>
            </a:extLst>
          </p:cNvPr>
          <p:cNvSpPr txBox="1"/>
          <p:nvPr/>
        </p:nvSpPr>
        <p:spPr>
          <a:xfrm>
            <a:off x="8663202" y="5835051"/>
            <a:ext cx="5029200" cy="1491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1200"/>
              </a:spcBef>
            </a:pPr>
            <a:r>
              <a:rPr lang="en-IN" altLang="en-US" sz="216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GUIDE: Mrs . Subhashini B N</a:t>
            </a:r>
            <a:endParaRPr lang="en-IN" altLang="en-US" sz="21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70000"/>
              </a:lnSpc>
              <a:spcBef>
                <a:spcPts val="1200"/>
              </a:spcBef>
            </a:pPr>
            <a:r>
              <a:rPr lang="en-IN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Designation: Assistant Professor</a:t>
            </a:r>
          </a:p>
          <a:p>
            <a:pPr>
              <a:lnSpc>
                <a:spcPct val="70000"/>
              </a:lnSpc>
              <a:spcBef>
                <a:spcPts val="1200"/>
              </a:spcBef>
            </a:pPr>
            <a:r>
              <a:rPr lang="en-IN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AI&amp;DS</a:t>
            </a:r>
          </a:p>
          <a:p>
            <a:pPr>
              <a:lnSpc>
                <a:spcPct val="70000"/>
              </a:lnSpc>
              <a:spcBef>
                <a:spcPts val="1200"/>
              </a:spcBef>
            </a:pPr>
            <a:r>
              <a:rPr lang="en-IN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DBIT, Bengaluru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6052D-8B6C-5497-63F1-7C049A25F064}"/>
              </a:ext>
            </a:extLst>
          </p:cNvPr>
          <p:cNvSpPr txBox="1"/>
          <p:nvPr/>
        </p:nvSpPr>
        <p:spPr>
          <a:xfrm>
            <a:off x="4254190" y="4237463"/>
            <a:ext cx="612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Employee Attrition Prediction</a:t>
            </a:r>
            <a:endParaRPr lang="en-IN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7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46396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Conclusion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4850487"/>
            <a:ext cx="510302" cy="510302"/>
          </a:xfrm>
          <a:prstGeom prst="roundRect">
            <a:avLst>
              <a:gd name="adj" fmla="val 8001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983694" y="4935498"/>
            <a:ext cx="1303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Predictive Insights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5340906"/>
            <a:ext cx="345924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employee attrition prediction model can provide valuable insights to help organizations proactively address turnover challenges.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5216962" y="4850487"/>
            <a:ext cx="510302" cy="510302"/>
          </a:xfrm>
          <a:prstGeom prst="roundRect">
            <a:avLst>
              <a:gd name="adj" fmla="val 8001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5383054" y="4935498"/>
            <a:ext cx="1779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5954078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Improved Retention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5954078" y="5340906"/>
            <a:ext cx="3459242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identifying high-risk employees and implementing targeted interventions, companies can improve employee retention and reduce associated costs.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9640133" y="4850487"/>
            <a:ext cx="510302" cy="510302"/>
          </a:xfrm>
          <a:prstGeom prst="roundRect">
            <a:avLst>
              <a:gd name="adj" fmla="val 8001"/>
            </a:avLst>
          </a:prstGeom>
          <a:solidFill>
            <a:srgbClr val="E0E0EC"/>
          </a:solidFill>
          <a:ln/>
        </p:spPr>
      </p:sp>
      <p:sp>
        <p:nvSpPr>
          <p:cNvPr id="15" name="Text 12"/>
          <p:cNvSpPr/>
          <p:nvPr/>
        </p:nvSpPr>
        <p:spPr>
          <a:xfrm>
            <a:off x="9812179" y="4935498"/>
            <a:ext cx="16609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0377249" y="4850487"/>
            <a:ext cx="3459242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Informed Decision Making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0377249" y="5695236"/>
            <a:ext cx="345924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project's findings can support HR managers in making more informed decisions about employee management and development.</a:t>
            </a:r>
            <a:endParaRPr lang="en-US" sz="1786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177058"/>
            <a:ext cx="607968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Algorithm Architecture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Data Preprocessing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and preprocess the employee data, handling missing values, encoding categorical features, and scaling numerical features.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Feature Engineering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new features from the existing data to enhance the model's predictive power, such as tenure, promotion history, and job satisfaction scores.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Model Training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 and optimize machine learning models, such as logistic regression or decision trees, to predict the likelihood of employee attrition.</a:t>
            </a: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6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817257"/>
            <a:ext cx="4919305" cy="25949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244085"/>
            <a:ext cx="7556421" cy="1276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Introduction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2994808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Employee attrition is a critical issue facing organizations today. Accurately predicting employee turnover can help companies retain top talent and improve workforce planning. This presentation will explore the problem of employee attrition and discuss a machine learning approach to address it.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6280190" y="6605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09298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Problem Statement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8001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983694" y="5298400"/>
            <a:ext cx="1303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High Turnover Costs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5703808"/>
            <a:ext cx="345924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 turnover is costly for businesses, with expenses related to hiring, training, and lost productivity.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8001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5383054" y="5298400"/>
            <a:ext cx="1779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5954078" y="5213390"/>
            <a:ext cx="302299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Unpredictable Attrition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5954078" y="5703808"/>
            <a:ext cx="345924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It's often difficult to anticipate which employees are at risk of leaving the organization.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8001"/>
            </a:avLst>
          </a:prstGeom>
          <a:solidFill>
            <a:srgbClr val="E0E0EC"/>
          </a:solidFill>
          <a:ln/>
        </p:spPr>
      </p:sp>
      <p:sp>
        <p:nvSpPr>
          <p:cNvPr id="15" name="Text 12"/>
          <p:cNvSpPr/>
          <p:nvPr/>
        </p:nvSpPr>
        <p:spPr>
          <a:xfrm>
            <a:off x="9812179" y="5298400"/>
            <a:ext cx="16609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0377249" y="521339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Retention Challenges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0377249" y="5703808"/>
            <a:ext cx="345924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key factors driving attrition is crucial to developing effective employee retention strategies.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28668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Aim and Objective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4677608"/>
            <a:ext cx="4196358" cy="2758559"/>
          </a:xfrm>
          <a:prstGeom prst="roundRect">
            <a:avLst>
              <a:gd name="adj" fmla="val 1480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490442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Predict Attrition Risk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1020604" y="5394841"/>
            <a:ext cx="3742730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machine learning model to accurately predict the likelihood of employee turnover.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5216962" y="4677608"/>
            <a:ext cx="4196358" cy="2758559"/>
          </a:xfrm>
          <a:prstGeom prst="roundRect">
            <a:avLst>
              <a:gd name="adj" fmla="val 1480"/>
            </a:avLst>
          </a:prstGeom>
          <a:solidFill>
            <a:srgbClr val="E0E0EC"/>
          </a:solidFill>
          <a:ln/>
        </p:spPr>
      </p:sp>
      <p:sp>
        <p:nvSpPr>
          <p:cNvPr id="10" name="Text 7"/>
          <p:cNvSpPr/>
          <p:nvPr/>
        </p:nvSpPr>
        <p:spPr>
          <a:xfrm>
            <a:off x="5443776" y="4904423"/>
            <a:ext cx="363176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Identify Influencing Factors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5443776" y="5394841"/>
            <a:ext cx="3742730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key features that contribute to employee attrition, such as job satisfaction, compensation, and work-life balance.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9640133" y="4677608"/>
            <a:ext cx="4196358" cy="2758559"/>
          </a:xfrm>
          <a:prstGeom prst="roundRect">
            <a:avLst>
              <a:gd name="adj" fmla="val 1480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9866948" y="4904423"/>
            <a:ext cx="3742730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Improve Retention Strategies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9866948" y="5749171"/>
            <a:ext cx="3742730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insights to help organizations implement targeted interventions to reduce employee turnover.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System Design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Data Collection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 relevant employee data, including demographic information, performance metrics, and employee feedback.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Data Preprocessing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and preprocess the data, handling missing values, encoding categorical features, and scaling numerical features.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Model Development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 and optimize machine learning models, such as logistic regression or decision trees, to predict employee attrition risk.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843" y="2341959"/>
            <a:ext cx="4958715" cy="35455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8426" y="748546"/>
            <a:ext cx="5275064" cy="659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2"/>
              </a:lnSpc>
              <a:buNone/>
            </a:pPr>
            <a:r>
              <a:rPr lang="en-US" sz="415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Methodologies</a:t>
            </a:r>
            <a:endParaRPr lang="en-US" sz="4154" dirty="0"/>
          </a:p>
        </p:txBody>
      </p:sp>
      <p:sp>
        <p:nvSpPr>
          <p:cNvPr id="7" name="Shape 3"/>
          <p:cNvSpPr/>
          <p:nvPr/>
        </p:nvSpPr>
        <p:spPr>
          <a:xfrm>
            <a:off x="1041797" y="1724382"/>
            <a:ext cx="26313" cy="5756553"/>
          </a:xfrm>
          <a:prstGeom prst="roundRect">
            <a:avLst>
              <a:gd name="adj" fmla="val 144341"/>
            </a:avLst>
          </a:prstGeom>
          <a:solidFill>
            <a:srgbClr val="C6C6D2"/>
          </a:solidFill>
          <a:ln/>
        </p:spPr>
      </p:sp>
      <p:sp>
        <p:nvSpPr>
          <p:cNvPr id="8" name="Shape 4"/>
          <p:cNvSpPr/>
          <p:nvPr/>
        </p:nvSpPr>
        <p:spPr>
          <a:xfrm>
            <a:off x="1292245" y="2185809"/>
            <a:ext cx="738426" cy="26313"/>
          </a:xfrm>
          <a:prstGeom prst="roundRect">
            <a:avLst>
              <a:gd name="adj" fmla="val 144341"/>
            </a:avLst>
          </a:prstGeom>
          <a:solidFill>
            <a:srgbClr val="C6C6D2"/>
          </a:solidFill>
          <a:ln/>
        </p:spPr>
      </p:sp>
      <p:sp>
        <p:nvSpPr>
          <p:cNvPr id="9" name="Shape 5"/>
          <p:cNvSpPr/>
          <p:nvPr/>
        </p:nvSpPr>
        <p:spPr>
          <a:xfrm>
            <a:off x="817543" y="1961674"/>
            <a:ext cx="474702" cy="474702"/>
          </a:xfrm>
          <a:prstGeom prst="roundRect">
            <a:avLst>
              <a:gd name="adj" fmla="val 8001"/>
            </a:avLst>
          </a:prstGeom>
          <a:solidFill>
            <a:srgbClr val="E0E0EC"/>
          </a:solidFill>
          <a:ln/>
        </p:spPr>
      </p:sp>
      <p:sp>
        <p:nvSpPr>
          <p:cNvPr id="10" name="Text 6"/>
          <p:cNvSpPr/>
          <p:nvPr/>
        </p:nvSpPr>
        <p:spPr>
          <a:xfrm>
            <a:off x="994231" y="2040731"/>
            <a:ext cx="121206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492" dirty="0"/>
          </a:p>
        </p:txBody>
      </p:sp>
      <p:sp>
        <p:nvSpPr>
          <p:cNvPr id="11" name="Text 7"/>
          <p:cNvSpPr/>
          <p:nvPr/>
        </p:nvSpPr>
        <p:spPr>
          <a:xfrm>
            <a:off x="2215396" y="1935361"/>
            <a:ext cx="2637473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Data Exploration</a:t>
            </a:r>
            <a:endParaRPr lang="en-US" sz="2077" dirty="0"/>
          </a:p>
        </p:txBody>
      </p:sp>
      <p:sp>
        <p:nvSpPr>
          <p:cNvPr id="12" name="Text 8"/>
          <p:cNvSpPr/>
          <p:nvPr/>
        </p:nvSpPr>
        <p:spPr>
          <a:xfrm>
            <a:off x="2215396" y="2391489"/>
            <a:ext cx="6190178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 exploratory data analysis to understand the dataset and identify potential predictors of employee attrition.</a:t>
            </a:r>
            <a:endParaRPr lang="en-US" sz="1661" dirty="0"/>
          </a:p>
        </p:txBody>
      </p:sp>
      <p:sp>
        <p:nvSpPr>
          <p:cNvPr id="13" name="Shape 9"/>
          <p:cNvSpPr/>
          <p:nvPr/>
        </p:nvSpPr>
        <p:spPr>
          <a:xfrm>
            <a:off x="1292245" y="3949958"/>
            <a:ext cx="738426" cy="26313"/>
          </a:xfrm>
          <a:prstGeom prst="roundRect">
            <a:avLst>
              <a:gd name="adj" fmla="val 144341"/>
            </a:avLst>
          </a:prstGeom>
          <a:solidFill>
            <a:srgbClr val="C6C6D2"/>
          </a:solidFill>
          <a:ln/>
        </p:spPr>
      </p:sp>
      <p:sp>
        <p:nvSpPr>
          <p:cNvPr id="14" name="Shape 10"/>
          <p:cNvSpPr/>
          <p:nvPr/>
        </p:nvSpPr>
        <p:spPr>
          <a:xfrm>
            <a:off x="817543" y="3725823"/>
            <a:ext cx="474702" cy="474702"/>
          </a:xfrm>
          <a:prstGeom prst="roundRect">
            <a:avLst>
              <a:gd name="adj" fmla="val 8001"/>
            </a:avLst>
          </a:prstGeom>
          <a:solidFill>
            <a:srgbClr val="E0E0EC"/>
          </a:solidFill>
          <a:ln/>
        </p:spPr>
      </p:sp>
      <p:sp>
        <p:nvSpPr>
          <p:cNvPr id="15" name="Text 11"/>
          <p:cNvSpPr/>
          <p:nvPr/>
        </p:nvSpPr>
        <p:spPr>
          <a:xfrm>
            <a:off x="972086" y="3804880"/>
            <a:ext cx="165497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492" dirty="0"/>
          </a:p>
        </p:txBody>
      </p:sp>
      <p:sp>
        <p:nvSpPr>
          <p:cNvPr id="16" name="Text 12"/>
          <p:cNvSpPr/>
          <p:nvPr/>
        </p:nvSpPr>
        <p:spPr>
          <a:xfrm>
            <a:off x="2215396" y="3699510"/>
            <a:ext cx="2637473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Feature Engineering</a:t>
            </a:r>
            <a:endParaRPr lang="en-US" sz="2077" dirty="0"/>
          </a:p>
        </p:txBody>
      </p:sp>
      <p:sp>
        <p:nvSpPr>
          <p:cNvPr id="17" name="Text 13"/>
          <p:cNvSpPr/>
          <p:nvPr/>
        </p:nvSpPr>
        <p:spPr>
          <a:xfrm>
            <a:off x="2215396" y="4155638"/>
            <a:ext cx="6190178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new features from the existing data to improve the model's predictive power, such as tenure, promotion history, and job satisfaction scores.</a:t>
            </a:r>
            <a:endParaRPr lang="en-US" sz="1661" dirty="0"/>
          </a:p>
        </p:txBody>
      </p:sp>
      <p:sp>
        <p:nvSpPr>
          <p:cNvPr id="18" name="Shape 14"/>
          <p:cNvSpPr/>
          <p:nvPr/>
        </p:nvSpPr>
        <p:spPr>
          <a:xfrm>
            <a:off x="1292245" y="6051649"/>
            <a:ext cx="738426" cy="26313"/>
          </a:xfrm>
          <a:prstGeom prst="roundRect">
            <a:avLst>
              <a:gd name="adj" fmla="val 144341"/>
            </a:avLst>
          </a:prstGeom>
          <a:solidFill>
            <a:srgbClr val="C6C6D2"/>
          </a:solidFill>
          <a:ln/>
        </p:spPr>
      </p:sp>
      <p:sp>
        <p:nvSpPr>
          <p:cNvPr id="19" name="Shape 15"/>
          <p:cNvSpPr/>
          <p:nvPr/>
        </p:nvSpPr>
        <p:spPr>
          <a:xfrm>
            <a:off x="817543" y="5827514"/>
            <a:ext cx="474702" cy="474702"/>
          </a:xfrm>
          <a:prstGeom prst="roundRect">
            <a:avLst>
              <a:gd name="adj" fmla="val 8001"/>
            </a:avLst>
          </a:prstGeom>
          <a:solidFill>
            <a:srgbClr val="E0E0EC"/>
          </a:solidFill>
          <a:ln/>
        </p:spPr>
      </p:sp>
      <p:sp>
        <p:nvSpPr>
          <p:cNvPr id="20" name="Text 16"/>
          <p:cNvSpPr/>
          <p:nvPr/>
        </p:nvSpPr>
        <p:spPr>
          <a:xfrm>
            <a:off x="977682" y="5906572"/>
            <a:ext cx="154424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492" dirty="0"/>
          </a:p>
        </p:txBody>
      </p:sp>
      <p:sp>
        <p:nvSpPr>
          <p:cNvPr id="21" name="Text 17"/>
          <p:cNvSpPr/>
          <p:nvPr/>
        </p:nvSpPr>
        <p:spPr>
          <a:xfrm>
            <a:off x="2215396" y="5801201"/>
            <a:ext cx="2637473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Model Selection</a:t>
            </a:r>
            <a:endParaRPr lang="en-US" sz="2077" dirty="0"/>
          </a:p>
        </p:txBody>
      </p:sp>
      <p:sp>
        <p:nvSpPr>
          <p:cNvPr id="22" name="Text 18"/>
          <p:cNvSpPr/>
          <p:nvPr/>
        </p:nvSpPr>
        <p:spPr>
          <a:xfrm>
            <a:off x="2215396" y="6257330"/>
            <a:ext cx="6190178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and compare the performance of various machine learning algorithms, including logistic regression, decision trees, and random forests.</a:t>
            </a:r>
            <a:endParaRPr lang="en-US" sz="16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39979"/>
            <a:ext cx="665011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Application of the Project</a:t>
            </a:r>
            <a:endParaRPr lang="en-US" sz="446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482709"/>
            <a:ext cx="2994422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Targeted Interventions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793790" y="5973128"/>
            <a:ext cx="41207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the model's predictions to identify high-risk employees and implement personalized retention strategies.</a:t>
            </a:r>
            <a:endParaRPr lang="en-US" sz="178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Workforce Planning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5254704" y="5973128"/>
            <a:ext cx="412087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the model's insights into workforce planning to anticipate and address potential attrition issues.</a:t>
            </a:r>
            <a:endParaRPr lang="en-US" sz="178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5738" y="548270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HR Decision Making</a:t>
            </a:r>
            <a:endParaRPr lang="en-US" sz="2233" dirty="0"/>
          </a:p>
        </p:txBody>
      </p:sp>
      <p:sp>
        <p:nvSpPr>
          <p:cNvPr id="14" name="Text 8"/>
          <p:cNvSpPr/>
          <p:nvPr/>
        </p:nvSpPr>
        <p:spPr>
          <a:xfrm>
            <a:off x="9715738" y="5973128"/>
            <a:ext cx="412087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HR managers with data-driven insights to make more informed decisions about employee management and development.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773" y="2635568"/>
            <a:ext cx="4930735" cy="29584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7954" y="612458"/>
            <a:ext cx="6929795" cy="694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Future Scope of the Project</a:t>
            </a:r>
            <a:endParaRPr lang="en-US" sz="437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4" y="1640562"/>
            <a:ext cx="1111448" cy="199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22778" y="1862852"/>
            <a:ext cx="2778681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8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Expand Data Sources</a:t>
            </a:r>
            <a:endParaRPr lang="en-US" sz="2188" dirty="0"/>
          </a:p>
        </p:txBody>
      </p:sp>
      <p:sp>
        <p:nvSpPr>
          <p:cNvPr id="9" name="Text 4"/>
          <p:cNvSpPr/>
          <p:nvPr/>
        </p:nvSpPr>
        <p:spPr>
          <a:xfrm>
            <a:off x="2222778" y="2343507"/>
            <a:ext cx="61432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additional data sources, such as employee survey results and external market factors, to enhance the model's predictive capabilities.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4" y="3632716"/>
            <a:ext cx="1111448" cy="1992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22778" y="3855006"/>
            <a:ext cx="2778681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8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Incorporate AI</a:t>
            </a:r>
            <a:endParaRPr lang="en-US" sz="2188" dirty="0"/>
          </a:p>
        </p:txBody>
      </p:sp>
      <p:sp>
        <p:nvSpPr>
          <p:cNvPr id="12" name="Text 6"/>
          <p:cNvSpPr/>
          <p:nvPr/>
        </p:nvSpPr>
        <p:spPr>
          <a:xfrm>
            <a:off x="2222778" y="4335661"/>
            <a:ext cx="61432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use of advanced AI techniques, like deep learning, to further improve the accuracy of employee attrition predictions.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54" y="5624870"/>
            <a:ext cx="1111448" cy="19921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22778" y="5847159"/>
            <a:ext cx="2797731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8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Real-time Monitoring</a:t>
            </a:r>
            <a:endParaRPr lang="en-US" sz="2188" dirty="0"/>
          </a:p>
        </p:txBody>
      </p:sp>
      <p:sp>
        <p:nvSpPr>
          <p:cNvPr id="15" name="Text 8"/>
          <p:cNvSpPr/>
          <p:nvPr/>
        </p:nvSpPr>
        <p:spPr>
          <a:xfrm>
            <a:off x="2222778" y="6327815"/>
            <a:ext cx="61432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real-time monitoring system to continuously track and update employee attrition risk, enabling proactive interventions.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913090"/>
            <a:ext cx="4919305" cy="64034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518523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References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2567464"/>
            <a:ext cx="7556421" cy="4143613"/>
          </a:xfrm>
          <a:prstGeom prst="roundRect">
            <a:avLst>
              <a:gd name="adj" fmla="val 98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01410" y="2575084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028224" y="2718792"/>
            <a:ext cx="7087553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Griffeth, R. W., Hom, P. W., &amp; Gaertner, S. (2000). A meta-analysis of antecedents and correlates of employee turnover: Update, moderator tests, and research implications for the next millennium.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801410" y="4314111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28224" y="4457819"/>
            <a:ext cx="70875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Hausknecht, J. P., &amp; Trevor, C. O. (2011). Collective turnover at the group, unit, and organizational levels: Evidence, issues, and implications.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801410" y="569023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28224" y="5833943"/>
            <a:ext cx="70875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Mburu, L. W. (2017). Factors influencing employee turnover in the hotel industry in Kenya.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736</Words>
  <Application>Microsoft Office PowerPoint</Application>
  <PresentationFormat>Custom</PresentationFormat>
  <Paragraphs>89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Open Sans</vt:lpstr>
      <vt:lpstr>Playfair Display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RAHUL BABU</cp:lastModifiedBy>
  <cp:revision>5</cp:revision>
  <dcterms:created xsi:type="dcterms:W3CDTF">2024-07-18T13:31:00Z</dcterms:created>
  <dcterms:modified xsi:type="dcterms:W3CDTF">2024-08-08T04:35:15Z</dcterms:modified>
</cp:coreProperties>
</file>